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2"/>
  </p:notesMasterIdLst>
  <p:sldIdLst>
    <p:sldId id="256" r:id="rId2"/>
    <p:sldId id="266" r:id="rId3"/>
    <p:sldId id="262" r:id="rId4"/>
    <p:sldId id="257" r:id="rId5"/>
    <p:sldId id="259" r:id="rId6"/>
    <p:sldId id="258" r:id="rId7"/>
    <p:sldId id="261" r:id="rId8"/>
    <p:sldId id="265" r:id="rId9"/>
    <p:sldId id="260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  <p:clrMru>
    <a:srgbClr val="00CC99"/>
    <a:srgbClr val="7DC4C9"/>
    <a:srgbClr val="0099FF"/>
    <a:srgbClr val="00FFCC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70" d="100"/>
          <a:sy n="70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2CD798E2-F5C5-45BD-9F24-C6D08D2E2B2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8A2FA-59F6-4F6C-A441-B3BC99FA5B5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B693F-DFBD-4BAA-89B0-A668E586B54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F10C7-678F-49F4-98BB-731535DB286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6050E-565D-42A6-9FAC-7358F844A279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2BBC1-8788-4796-9C4E-AB71923FE2E1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D9A4B-4B71-4B9A-9EAF-77B21A2DF8E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CB294-589E-4D29-A6D2-F79B5CD44F0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79625-C922-433C-A62E-CFA07886563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B8B9C4-B9CD-4434-A077-ED15E4562F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8737B-E0F1-4CA9-8608-79091EC82A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9A871-3C2A-4034-8D30-D694B1E6F94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4DBF7-2E07-4E0C-9F4D-8F4D65C6484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7CE38-F1A6-4D78-998B-5E3B10CF3F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8FEBA-CDBC-4314-81F1-390CD9C3B1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81EA3-4EF1-4CDA-96B4-9555ADB4592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BFF8B-625F-43D4-8F0E-E0370E5135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532F2-91A0-44F3-92CD-5105EFDC5D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4164-2A8E-4929-96C1-F97D2DF96A9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39DE1-B9E7-413F-AA07-C2FAEE522E7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14F03BA0-FE6E-4831-9075-45EF4EAE3F77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lkendrick4@yahoo.com" TargetMode="External"/><Relationship Id="rId4" Type="http://schemas.openxmlformats.org/officeDocument/2006/relationships/hyperlink" Target="mailto:Michael@rcma.or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7" y="1094190"/>
            <a:ext cx="7429500" cy="1143000"/>
          </a:xfrm>
        </p:spPr>
        <p:txBody>
          <a:bodyPr/>
          <a:lstStyle/>
          <a:p>
            <a:pPr algn="ctr"/>
            <a:r>
              <a:rPr lang="en-US" b="0" dirty="0" smtClean="0">
                <a:latin typeface="Bookman Old Style" pitchFamily="18" charset="0"/>
              </a:rPr>
              <a:t>Welcome To 3</a:t>
            </a:r>
            <a:r>
              <a:rPr lang="en-US" b="0" baseline="30000" dirty="0" smtClean="0">
                <a:latin typeface="Bookman Old Style" pitchFamily="18" charset="0"/>
              </a:rPr>
              <a:t>rd</a:t>
            </a:r>
            <a:r>
              <a:rPr lang="en-US" b="0" dirty="0" smtClean="0">
                <a:latin typeface="Bookman Old Style" pitchFamily="18" charset="0"/>
              </a:rPr>
              <a:t> Grade!</a:t>
            </a:r>
            <a:br>
              <a:rPr lang="en-US" b="0" dirty="0" smtClean="0">
                <a:latin typeface="Bookman Old Style" pitchFamily="18" charset="0"/>
              </a:rPr>
            </a:br>
            <a:r>
              <a:rPr lang="en-US" b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b="0" dirty="0" smtClean="0">
                <a:solidFill>
                  <a:srgbClr val="7030A0"/>
                </a:solidFill>
                <a:latin typeface="Bookman Old Style" pitchFamily="18" charset="0"/>
              </a:rPr>
              <a:t>Bienvenidos a Tercer </a:t>
            </a:r>
            <a:r>
              <a:rPr lang="es-ES" b="0" dirty="0">
                <a:solidFill>
                  <a:srgbClr val="7030A0"/>
                </a:solidFill>
                <a:latin typeface="Bookman Old Style" pitchFamily="18" charset="0"/>
              </a:rPr>
              <a:t>G</a:t>
            </a:r>
            <a:r>
              <a:rPr lang="es-ES" b="0" dirty="0" smtClean="0">
                <a:solidFill>
                  <a:srgbClr val="7030A0"/>
                </a:solidFill>
                <a:latin typeface="Bookman Old Style" pitchFamily="18" charset="0"/>
              </a:rPr>
              <a:t>rado!)</a:t>
            </a:r>
            <a:r>
              <a:rPr lang="es-ES" dirty="0" smtClean="0"/>
              <a:t/>
            </a:r>
            <a:br>
              <a:rPr lang="es-ES" dirty="0" smtClean="0"/>
            </a:br>
            <a:endParaRPr lang="en-US" b="0" dirty="0">
              <a:latin typeface="Bookman Old Style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29417" y="5470857"/>
            <a:ext cx="5248275" cy="1109663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R.C.M.A. Wimauma Academy 2012-2013</a:t>
            </a:r>
          </a:p>
          <a:p>
            <a:pPr algn="ctr">
              <a:spcBef>
                <a:spcPct val="0"/>
              </a:spcBef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Instructor: Mr. Michael L. Kendrick </a:t>
            </a:r>
          </a:p>
          <a:p>
            <a:pPr algn="l">
              <a:spcBef>
                <a:spcPct val="0"/>
              </a:spcBef>
            </a:pPr>
            <a:r>
              <a:rPr lang="en-US" sz="1800" dirty="0" smtClean="0">
                <a:solidFill>
                  <a:srgbClr val="7030A0"/>
                </a:solidFill>
                <a:latin typeface="Bookman Old Style" pitchFamily="18" charset="0"/>
              </a:rPr>
              <a:t>         (Maestro)</a:t>
            </a:r>
            <a:endParaRPr lang="es-E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191" y="509516"/>
            <a:ext cx="7010400" cy="838200"/>
          </a:xfrm>
        </p:spPr>
        <p:txBody>
          <a:bodyPr/>
          <a:lstStyle/>
          <a:p>
            <a:pPr marL="457200" indent="-457200" algn="ctr"/>
            <a:r>
              <a:rPr lang="es-E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8. </a:t>
            </a:r>
            <a: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Parent Communication Expectations</a:t>
            </a:r>
            <a:b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en-US" sz="2000" b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b="0" dirty="0" smtClean="0">
                <a:solidFill>
                  <a:srgbClr val="7030A0"/>
                </a:solidFill>
                <a:latin typeface="Bookman Old Style" pitchFamily="18" charset="0"/>
              </a:rPr>
              <a:t>Expectativas de los padres de Comunicación)</a:t>
            </a:r>
            <a:r>
              <a:rPr lang="es-ES" sz="2800" b="0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es-ES" sz="2800" b="0" dirty="0" smtClean="0">
                <a:solidFill>
                  <a:srgbClr val="7030A0"/>
                </a:solidFill>
                <a:latin typeface="Bookman Old Style" pitchFamily="18" charset="0"/>
              </a:rPr>
            </a:br>
            <a:endParaRPr lang="en-US" sz="2800" b="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Parents,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Please review and sign your child’s planner everyday. He or she will have notes about homework, classroom activities, and classroom behavior. I will be checking students planners daily for parent signatures. Also call or email me anytime if you have questions about your son or daughter’s progress. Thank you for your cooperation. </a:t>
            </a:r>
          </a:p>
          <a:p>
            <a:pPr>
              <a:buNone/>
            </a:pP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Padres,</a:t>
            </a:r>
          </a:p>
          <a:p>
            <a:pPr>
              <a:buNone/>
            </a:pP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Por favor, revise y firme la agenda de su hijo todos los días.</a:t>
            </a:r>
            <a:r>
              <a:rPr lang="es-ES" sz="1800" dirty="0" smtClean="0">
                <a:latin typeface="Bookman Old Style" pitchFamily="18" charset="0"/>
              </a:rPr>
              <a:t> 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Él o ella tendrá notas acerca de la tarea, las actividades del aula y el comportamiento de la clase. Va comprobando planificadores de estudiantes diariamente para las firmas de los padres. 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También llame o envíeme un correo electrónico en cualquier momento si usted tiene preguntas acerca de el progreso de su hijo o hija. 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Gracias por su cooperación.</a:t>
            </a:r>
          </a:p>
          <a:p>
            <a:pPr>
              <a:buNone/>
            </a:pPr>
            <a:endParaRPr lang="es-ES" sz="2000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endParaRPr lang="en-US" sz="2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166" y="245660"/>
            <a:ext cx="7010400" cy="838200"/>
          </a:xfrm>
        </p:spPr>
        <p:txBody>
          <a:bodyPr/>
          <a:lstStyle/>
          <a:p>
            <a:pPr algn="ctr"/>
            <a:r>
              <a:rPr lang="en-US" sz="2800" b="0" dirty="0" smtClean="0">
                <a:latin typeface="Bookman Old Style" pitchFamily="18" charset="0"/>
              </a:rPr>
              <a:t>Presentation Table of Contents</a:t>
            </a:r>
            <a:r>
              <a:rPr lang="en-US" b="0" dirty="0" smtClean="0">
                <a:latin typeface="Bookman Old Style" pitchFamily="18" charset="0"/>
              </a:rPr>
              <a:t/>
            </a:r>
            <a:br>
              <a:rPr lang="en-US" b="0" dirty="0" smtClean="0">
                <a:latin typeface="Bookman Old Style" pitchFamily="18" charset="0"/>
              </a:rPr>
            </a:br>
            <a:r>
              <a:rPr lang="en-US" sz="2000" b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b="0" dirty="0" smtClean="0">
                <a:solidFill>
                  <a:srgbClr val="7030A0"/>
                </a:solidFill>
                <a:latin typeface="Bookman Old Style" pitchFamily="18" charset="0"/>
              </a:rPr>
              <a:t>Presentación Tabla de Contenido)</a:t>
            </a:r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543" y="1026925"/>
            <a:ext cx="7010400" cy="4572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1. Getting to know your Teacher</a:t>
            </a:r>
          </a:p>
          <a:p>
            <a:pPr marL="457200" indent="-457200">
              <a:buNone/>
            </a:pPr>
            <a:r>
              <a:rPr lang="en-US" sz="16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Conocer a su Maestro)</a:t>
            </a:r>
            <a:endParaRPr lang="es-ES" sz="1600" dirty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2.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Curriculum Standards and Expectations</a:t>
            </a:r>
          </a:p>
          <a:p>
            <a:pPr marL="457200" indent="-457200">
              <a:buNone/>
            </a:pP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(Expectativas </a:t>
            </a:r>
            <a:r>
              <a:rPr lang="es-ES" sz="1600" dirty="0">
                <a:solidFill>
                  <a:srgbClr val="7030A0"/>
                </a:solidFill>
                <a:latin typeface="Bookman Old Style" pitchFamily="18" charset="0"/>
              </a:rPr>
              <a:t>y 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Estándares </a:t>
            </a:r>
            <a:r>
              <a:rPr lang="es-ES" sz="1600" dirty="0">
                <a:solidFill>
                  <a:srgbClr val="7030A0"/>
                </a:solidFill>
                <a:latin typeface="Bookman Old Style" pitchFamily="18" charset="0"/>
              </a:rPr>
              <a:t>de C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urrículo)</a:t>
            </a:r>
            <a:endParaRPr lang="en-US" sz="16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3.Classroom Expectations</a:t>
            </a:r>
          </a:p>
          <a:p>
            <a:pPr marL="457200" indent="-457200">
              <a:buNone/>
            </a:pP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(Expectativas de la Clase)</a:t>
            </a:r>
            <a:endParaRPr lang="es-ES" sz="1600" dirty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4.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Behavior Expectations</a:t>
            </a:r>
          </a:p>
          <a:p>
            <a:pPr marL="457200" indent="-457200">
              <a:buNone/>
            </a:pPr>
            <a:r>
              <a:rPr lang="en-US" sz="16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Expectativas de Comportamiento)</a:t>
            </a:r>
            <a:endParaRPr lang="es-ES" sz="1600" dirty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5.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Homework Expectations</a:t>
            </a:r>
          </a:p>
          <a:p>
            <a:pPr marL="457200" indent="-457200">
              <a:buNone/>
            </a:pPr>
            <a:r>
              <a:rPr lang="en-US" sz="16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600" dirty="0">
                <a:solidFill>
                  <a:srgbClr val="7030A0"/>
                </a:solidFill>
                <a:latin typeface="Bookman Old Style" pitchFamily="18" charset="0"/>
              </a:rPr>
              <a:t>E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xpectativas de la Tarea)</a:t>
            </a:r>
            <a:endParaRPr lang="es-ES" sz="1600" dirty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6.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Organization Expectations</a:t>
            </a:r>
          </a:p>
          <a:p>
            <a:pPr marL="457200" indent="-457200">
              <a:buNone/>
            </a:pPr>
            <a:r>
              <a:rPr lang="en-US" sz="16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600" dirty="0">
                <a:solidFill>
                  <a:srgbClr val="7030A0"/>
                </a:solidFill>
                <a:latin typeface="Bookman Old Style" pitchFamily="18" charset="0"/>
              </a:rPr>
              <a:t>Expectativas de la O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rganización)</a:t>
            </a:r>
            <a:endParaRPr lang="es-ES" sz="1600" dirty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7. Classroom Supplies Expectations</a:t>
            </a:r>
          </a:p>
          <a:p>
            <a:pPr marL="457200" indent="-457200">
              <a:buNone/>
            </a:pPr>
            <a:r>
              <a:rPr lang="en-US" sz="16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Expectativas de Materiales del Aula)</a:t>
            </a:r>
            <a:endParaRPr lang="es-ES" sz="1600" dirty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8.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Parent Communication Expectations</a:t>
            </a:r>
          </a:p>
          <a:p>
            <a:pPr marL="457200" indent="-457200">
              <a:buNone/>
            </a:pPr>
            <a:r>
              <a:rPr lang="en-US" sz="16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Expectativas de los padres de Comunicación)</a:t>
            </a:r>
          </a:p>
          <a:p>
            <a:pPr marL="457200" indent="-457200">
              <a:buNone/>
            </a:pPr>
            <a:endParaRPr lang="en-US" sz="12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7010400" cy="838200"/>
          </a:xfrm>
        </p:spPr>
        <p:txBody>
          <a:bodyPr/>
          <a:lstStyle/>
          <a:p>
            <a:pPr marL="457200" indent="-457200" algn="ctr"/>
            <a: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1. Getting to Know Your Teacher</a:t>
            </a:r>
            <a:b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en-US" sz="2000" b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b="0" dirty="0" smtClean="0">
                <a:solidFill>
                  <a:srgbClr val="7030A0"/>
                </a:solidFill>
                <a:latin typeface="Bookman Old Style" pitchFamily="18" charset="0"/>
              </a:rPr>
              <a:t>Conocer a su Maestro)</a:t>
            </a:r>
            <a:endParaRPr lang="es-ES" sz="2000" b="0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086971" y="1064526"/>
            <a:ext cx="7057029" cy="1542196"/>
          </a:xfrm>
          <a:noFill/>
        </p:spPr>
        <p:txBody>
          <a:bodyPr/>
          <a:lstStyle/>
          <a:p>
            <a:pPr algn="ctr">
              <a:buNone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My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Mission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Mi Misión)</a:t>
            </a:r>
            <a:endParaRPr lang="en-US" sz="16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To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 create life-long learners inside my classroom by driving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passion into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each student with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innovative and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exciting instruction that challenges students in a way that makes learning not only fun, but adhesive. </a:t>
            </a:r>
            <a:r>
              <a:rPr lang="en-US" sz="16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Para </a:t>
            </a:r>
            <a:r>
              <a:rPr lang="es-ES" sz="1600" dirty="0">
                <a:solidFill>
                  <a:srgbClr val="7030A0"/>
                </a:solidFill>
                <a:latin typeface="Bookman Old Style" pitchFamily="18" charset="0"/>
              </a:rPr>
              <a:t>crear aprendices de por vida dentro de mi aula por conducción pasión a cada estudiante con instrucción innovadora y excitante que desafía a los estudiantes de una manera hace aprender no sólo divertido, sino adhesivo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.)</a:t>
            </a:r>
            <a:endParaRPr lang="es-ES" sz="1600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dirty="0"/>
          </a:p>
        </p:txBody>
      </p:sp>
      <p:pic>
        <p:nvPicPr>
          <p:cNvPr id="6" name="Picture 5" descr="Michael Kendrick Headshot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2183643" cy="331057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705973" y="3735033"/>
            <a:ext cx="6851176" cy="2548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My Credentials </a:t>
            </a:r>
            <a:r>
              <a:rPr lang="en-US" sz="1400" b="1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400" dirty="0" smtClean="0">
                <a:solidFill>
                  <a:srgbClr val="7030A0"/>
                </a:solidFill>
                <a:latin typeface="Bookman Old Style" pitchFamily="18" charset="0"/>
              </a:rPr>
              <a:t>Mis Credenciales)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endParaRPr lang="en-US" sz="14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lvl="1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-Bachelor of Arts in Sociology: University of South Florida, Tampa, FL.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-Masters of  Education Administration &amp; Supervision: Liberty University, Lynchburg, VA.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-PH.D Early Childhood Education: Northcentral University, Prescott Valley, AZ. (class of 2014)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*6yrs of Early Childhood Classroom Experience 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210937" y="6162425"/>
            <a:ext cx="6673755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*Contact Information </a:t>
            </a:r>
            <a:r>
              <a:rPr lang="en-US" sz="14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400" dirty="0" smtClean="0">
                <a:solidFill>
                  <a:srgbClr val="7030A0"/>
                </a:solidFill>
                <a:latin typeface="Bookman Old Style" pitchFamily="18" charset="0"/>
              </a:rPr>
              <a:t>Información de Contacto)</a:t>
            </a:r>
            <a:endParaRPr lang="es-ES" sz="1400" dirty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Email </a:t>
            </a:r>
            <a:r>
              <a:rPr lang="en-US" sz="14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400" dirty="0">
                <a:solidFill>
                  <a:srgbClr val="7030A0"/>
                </a:solidFill>
                <a:latin typeface="Bookman Old Style" pitchFamily="18" charset="0"/>
              </a:rPr>
              <a:t>Correo </a:t>
            </a:r>
            <a:r>
              <a:rPr lang="es-ES" sz="1400" dirty="0" smtClean="0">
                <a:solidFill>
                  <a:srgbClr val="7030A0"/>
                </a:solidFill>
                <a:latin typeface="Bookman Old Style" pitchFamily="18" charset="0"/>
              </a:rPr>
              <a:t>electrónico)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: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hlinkClick r:id="rId4"/>
              </a:rPr>
              <a:t>Michael@rcma.org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or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hlinkClick r:id="rId5"/>
              </a:rPr>
              <a:t>Mlkendrick4@yahoo.com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Website </a:t>
            </a:r>
            <a:r>
              <a:rPr lang="en-US" sz="14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400" dirty="0">
                <a:solidFill>
                  <a:srgbClr val="7030A0"/>
                </a:solidFill>
                <a:latin typeface="Bookman Old Style" pitchFamily="18" charset="0"/>
              </a:rPr>
              <a:t>Sitio </a:t>
            </a:r>
            <a:r>
              <a:rPr lang="es-ES" sz="1400" dirty="0" smtClean="0">
                <a:solidFill>
                  <a:srgbClr val="7030A0"/>
                </a:solidFill>
                <a:latin typeface="Bookman Old Style" pitchFamily="18" charset="0"/>
              </a:rPr>
              <a:t>Web)</a:t>
            </a:r>
            <a:r>
              <a:rPr lang="en-US" sz="1400" dirty="0" smtClean="0">
                <a:solidFill>
                  <a:srgbClr val="7030A0"/>
                </a:solidFill>
                <a:latin typeface="Bookman Old Style" pitchFamily="18" charset="0"/>
              </a:rPr>
              <a:t>: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www.allstudentscanlearn.weebly.com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>
          <a:xfrm>
            <a:off x="1152099" y="209265"/>
            <a:ext cx="7010400" cy="838200"/>
          </a:xfrm>
        </p:spPr>
        <p:txBody>
          <a:bodyPr/>
          <a:lstStyle/>
          <a:p>
            <a:pPr marL="457200" indent="-457200" algn="ctr"/>
            <a:r>
              <a:rPr lang="es-E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2. </a:t>
            </a:r>
            <a: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Curriculum Standards and Expectations</a:t>
            </a:r>
            <a:b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es-ES" sz="2000" b="0" dirty="0" smtClean="0">
                <a:solidFill>
                  <a:srgbClr val="7030A0"/>
                </a:solidFill>
                <a:latin typeface="Bookman Old Style" pitchFamily="18" charset="0"/>
              </a:rPr>
              <a:t>(Expectativas y Estándares de Currículo)</a:t>
            </a:r>
            <a:endParaRPr lang="en-US" sz="2000" b="0" dirty="0" smtClean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806054" y="1521725"/>
            <a:ext cx="7010400" cy="2763672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Reading/Language Arts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Lectura/artes del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lenguaje)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Math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Matemáticas)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Science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Ciencia)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Writing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Escritura)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Social Studies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Estudios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sociales)</a:t>
            </a:r>
            <a:endParaRPr lang="es-ES" sz="2000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endParaRPr lang="es-E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4110841"/>
            <a:ext cx="9144000" cy="3231654"/>
          </a:xfrm>
          <a:prstGeom prst="rect">
            <a:avLst/>
          </a:prstGeom>
          <a:solidFill>
            <a:srgbClr val="C0C0C0"/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1485900" algn="l"/>
              </a:tabLst>
            </a:pPr>
            <a:endParaRPr lang="en-US" sz="800" dirty="0">
              <a:latin typeface="Bookman Old Style" pitchFamily="18" charset="0"/>
            </a:endParaRPr>
          </a:p>
          <a:p>
            <a:pPr algn="ctr">
              <a:tabLst>
                <a:tab pos="1485900" algn="l"/>
              </a:tabLs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Our Grading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Scale 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dirty="0" smtClean="0">
                <a:solidFill>
                  <a:srgbClr val="7030A0"/>
                </a:solidFill>
                <a:latin typeface="Bookman Old Style" pitchFamily="18" charset="0"/>
              </a:rPr>
              <a:t>Nuestra </a:t>
            </a:r>
            <a:r>
              <a:rPr lang="es-ES" dirty="0">
                <a:solidFill>
                  <a:srgbClr val="7030A0"/>
                </a:solidFill>
                <a:latin typeface="Bookman Old Style" pitchFamily="18" charset="0"/>
              </a:rPr>
              <a:t>escala de </a:t>
            </a:r>
            <a:r>
              <a:rPr lang="es-ES" dirty="0" smtClean="0">
                <a:solidFill>
                  <a:srgbClr val="7030A0"/>
                </a:solidFill>
                <a:latin typeface="Bookman Old Style" pitchFamily="18" charset="0"/>
              </a:rPr>
              <a:t>calificaciones)</a:t>
            </a:r>
            <a:endParaRPr lang="es-ES" dirty="0">
              <a:solidFill>
                <a:srgbClr val="7030A0"/>
              </a:solidFill>
              <a:latin typeface="Bookman Old Style" pitchFamily="18" charset="0"/>
            </a:endParaRPr>
          </a:p>
          <a:p>
            <a:pPr algn="ctr">
              <a:tabLst>
                <a:tab pos="1485900" algn="l"/>
              </a:tabLst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90-100% 	= A</a:t>
            </a: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80-89% 	= B</a:t>
            </a: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70-79% 	= C</a:t>
            </a: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60-69% 	= D</a:t>
            </a: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Below 60% 	= F</a:t>
            </a: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tabLst>
                <a:tab pos="1485900" algn="l"/>
              </a:tabLst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Grades are calculated on cumulative percentage and are rounded up whenever possible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. </a:t>
            </a:r>
            <a:r>
              <a:rPr lang="en-US" sz="16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600" dirty="0">
                <a:solidFill>
                  <a:srgbClr val="7030A0"/>
                </a:solidFill>
                <a:latin typeface="Bookman Old Style" pitchFamily="18" charset="0"/>
              </a:rPr>
              <a:t>Calificaciones se calculan en porcentaje acumulado y se redondean hacia arriba, siempre que sea posible</a:t>
            </a:r>
            <a:r>
              <a:rPr lang="es-ES" sz="1600" dirty="0" smtClean="0">
                <a:solidFill>
                  <a:srgbClr val="7030A0"/>
                </a:solidFill>
                <a:latin typeface="Bookman Old Style" pitchFamily="18" charset="0"/>
              </a:rPr>
              <a:t>.)</a:t>
            </a:r>
            <a:endParaRPr lang="es-ES" sz="1600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tabLst>
                <a:tab pos="1485900" algn="l"/>
              </a:tabLst>
            </a:pP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tabLst>
                <a:tab pos="1485900" algn="l"/>
              </a:tabLst>
            </a:pPr>
            <a:r>
              <a:rPr lang="en-US" sz="800" dirty="0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851849" y="304801"/>
            <a:ext cx="7010400" cy="838200"/>
          </a:xfrm>
        </p:spPr>
        <p:txBody>
          <a:bodyPr/>
          <a:lstStyle/>
          <a:p>
            <a:pPr marL="457200" indent="-457200" algn="ctr"/>
            <a: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3. Classroom Expectations</a:t>
            </a:r>
            <a:b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es-ES" sz="2000" b="0" dirty="0" smtClean="0">
                <a:solidFill>
                  <a:srgbClr val="7030A0"/>
                </a:solidFill>
                <a:latin typeface="Bookman Old Style" pitchFamily="18" charset="0"/>
              </a:rPr>
              <a:t>(Expectativas de la Clase)</a:t>
            </a:r>
            <a:endParaRPr lang="es-ES" sz="2000" b="0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57861" y="1409060"/>
            <a:ext cx="6735763" cy="4572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1. Arrive on Time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Llegar 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a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tiempo)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2. Turn in Assignments/Homework on Time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Entregar las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Asignaciones/Tarea 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a T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iempo)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3. Try Your Best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Haga su mejor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esfuerzo)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4. Be Organized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Ser O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rganizado)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5. Respect Yourself, Teacher, and Fellow Students.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Respetar el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Mismo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Maestros 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y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Compañeros Estudiantes.)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6. Learn Something New Everyday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 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Aprender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Algo Nuevo Cada 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D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ía)</a:t>
            </a:r>
            <a:endParaRPr lang="en-US" sz="2000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1670713" y="0"/>
            <a:ext cx="7010400" cy="838200"/>
          </a:xfrm>
        </p:spPr>
        <p:txBody>
          <a:bodyPr/>
          <a:lstStyle/>
          <a:p>
            <a:pPr marL="457200" indent="-457200" algn="ctr"/>
            <a:r>
              <a:rPr lang="es-E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4. </a:t>
            </a:r>
            <a: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Behavior Expectations</a:t>
            </a:r>
            <a:b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en-US" sz="2000" b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b="0" dirty="0" smtClean="0">
                <a:solidFill>
                  <a:srgbClr val="7030A0"/>
                </a:solidFill>
                <a:latin typeface="Bookman Old Style" pitchFamily="18" charset="0"/>
              </a:rPr>
              <a:t>Expectativas de Comportamiento)</a:t>
            </a:r>
            <a:endParaRPr lang="es-ES" sz="2000" b="0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351964" y="849502"/>
            <a:ext cx="6792036" cy="4572000"/>
          </a:xfrm>
        </p:spPr>
        <p:txBody>
          <a:bodyPr/>
          <a:lstStyle/>
          <a:p>
            <a:pPr>
              <a:buNone/>
            </a:pPr>
            <a:r>
              <a:rPr lang="en-US" sz="2000" i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1. Caring </a:t>
            </a:r>
            <a:r>
              <a:rPr lang="en-US" sz="2000" i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Compasión)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- Students will show concern for others.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Los estudiantes demostrarán la preocupación por los demás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.)</a:t>
            </a:r>
            <a:endParaRPr lang="es-ES" sz="2000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endParaRPr lang="es-ES" sz="20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2. </a:t>
            </a:r>
            <a:r>
              <a:rPr lang="en-US" sz="2000" i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Responsibility </a:t>
            </a:r>
            <a:r>
              <a:rPr lang="en-US" sz="2000" i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Responsabilidad)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- Students will be held accountable for their choices.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Los estudiantes será responsables de sus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decisiones).</a:t>
            </a:r>
            <a:endParaRPr lang="es-ES" sz="2000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endParaRPr lang="es-ES" sz="20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3. </a:t>
            </a:r>
            <a:r>
              <a:rPr lang="en-US" sz="2000" i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Respect </a:t>
            </a:r>
            <a:r>
              <a:rPr lang="en-US" sz="2000" i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Respeto)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- Students will use good manners.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Los estudiantes usarán buenos modales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.)</a:t>
            </a:r>
            <a:endParaRPr lang="en-US" sz="2000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endParaRPr lang="en-US" sz="2000" i="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sz="2000" i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4. Citizenship </a:t>
            </a:r>
            <a:r>
              <a:rPr lang="en-US" sz="2000" i="0" dirty="0" smtClean="0">
                <a:solidFill>
                  <a:srgbClr val="7030A0"/>
                </a:solidFill>
                <a:latin typeface="Bookman Old Style" pitchFamily="18" charset="0"/>
              </a:rPr>
              <a:t>(Civismo)</a:t>
            </a:r>
            <a:r>
              <a:rPr lang="en-US" sz="2000" i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- Students will value and respect their community. </a:t>
            </a:r>
            <a:r>
              <a:rPr lang="en-US" sz="2000" i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Los estudiantes de valor y respeto de su comunidad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.)</a:t>
            </a:r>
            <a:endParaRPr lang="es-ES" sz="2000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endParaRPr lang="en-US" sz="1600" i="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" name="Picture 5" descr="pilla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9810" y="713097"/>
            <a:ext cx="1361364" cy="1361364"/>
          </a:xfrm>
          <a:prstGeom prst="rect">
            <a:avLst/>
          </a:prstGeom>
        </p:spPr>
      </p:pic>
      <p:pic>
        <p:nvPicPr>
          <p:cNvPr id="7" name="Picture 6" descr="pilla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6161" y="2268941"/>
            <a:ext cx="1445526" cy="1445526"/>
          </a:xfrm>
          <a:prstGeom prst="rect">
            <a:avLst/>
          </a:prstGeom>
        </p:spPr>
      </p:pic>
      <p:pic>
        <p:nvPicPr>
          <p:cNvPr id="8" name="Picture 7" descr="pilla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6161" y="5398827"/>
            <a:ext cx="1459173" cy="1459173"/>
          </a:xfrm>
          <a:prstGeom prst="rect">
            <a:avLst/>
          </a:prstGeom>
        </p:spPr>
      </p:pic>
      <p:pic>
        <p:nvPicPr>
          <p:cNvPr id="9" name="Picture 8" descr="pilla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9808" y="3865729"/>
            <a:ext cx="1434153" cy="143415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1738952" y="291153"/>
            <a:ext cx="7010400" cy="838200"/>
          </a:xfrm>
        </p:spPr>
        <p:txBody>
          <a:bodyPr/>
          <a:lstStyle/>
          <a:p>
            <a:pPr marL="457200" indent="-457200" algn="ctr"/>
            <a:r>
              <a:rPr lang="es-E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5. </a:t>
            </a:r>
            <a: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Homework Expectations</a:t>
            </a:r>
            <a:b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en-US" sz="2000" b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b="0" dirty="0" smtClean="0">
                <a:solidFill>
                  <a:srgbClr val="7030A0"/>
                </a:solidFill>
                <a:latin typeface="Bookman Old Style" pitchFamily="18" charset="0"/>
              </a:rPr>
              <a:t>Expectativas de la Tarea)</a:t>
            </a:r>
            <a:endParaRPr lang="es-ES" sz="2000" b="0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6858000" cy="4572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Homework will be assigned daily. Please make sure your student completes homework each night assigned.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Se asignarán tareas diariamente. Por favor asegúrese de que su estudiante completa la tarea cada noche asignado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.)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Homework will reinforce lessons and concepts learned during the school day.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Tarea reforzará las lecciones y los conceptos aprendidos durante el día escolar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.)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Homework will also serve as extra practice for students.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Tarea también servirá como práctica adicional para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estudiantes)</a:t>
            </a:r>
            <a:endParaRPr lang="en-US" sz="2000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/>
            <a:r>
              <a:rPr lang="es-E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6. </a:t>
            </a:r>
            <a: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Organization Expectations</a:t>
            </a:r>
            <a:b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en-US" sz="2000" b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b="0" dirty="0" smtClean="0">
                <a:solidFill>
                  <a:srgbClr val="7030A0"/>
                </a:solidFill>
                <a:latin typeface="Bookman Old Style" pitchFamily="18" charset="0"/>
              </a:rPr>
              <a:t>Expectativas de la Organización)</a:t>
            </a:r>
            <a:endParaRPr lang="es-ES" sz="2000" b="0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55594"/>
            <a:ext cx="7010400" cy="4711819"/>
          </a:xfrm>
          <a:noFill/>
        </p:spPr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Students are expected to come to class prepared with the following items daily: </a:t>
            </a:r>
            <a:r>
              <a:rPr lang="en-US" sz="18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800" dirty="0">
                <a:solidFill>
                  <a:srgbClr val="7030A0"/>
                </a:solidFill>
                <a:latin typeface="Bookman Old Style" pitchFamily="18" charset="0"/>
              </a:rPr>
              <a:t>Los estudiantes deben venir a clase preparado diariamente con los siguientes 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elementos)</a:t>
            </a:r>
            <a:endParaRPr lang="en-US" sz="18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Backpack </a:t>
            </a:r>
            <a:r>
              <a:rPr lang="en-US" sz="18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Mochila)</a:t>
            </a:r>
            <a:endParaRPr lang="en-US" sz="18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Pencils &amp; Pens </a:t>
            </a:r>
            <a:r>
              <a:rPr lang="en-US" sz="18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800" dirty="0">
                <a:solidFill>
                  <a:srgbClr val="7030A0"/>
                </a:solidFill>
                <a:latin typeface="Bookman Old Style" pitchFamily="18" charset="0"/>
              </a:rPr>
              <a:t>Lápices y 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bolígrafos)</a:t>
            </a:r>
            <a:endParaRPr lang="en-US" sz="18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Paper </a:t>
            </a:r>
            <a:r>
              <a:rPr lang="en-US" sz="18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Papel)</a:t>
            </a:r>
            <a:endParaRPr lang="en-US" sz="18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Homework </a:t>
            </a:r>
            <a:r>
              <a:rPr lang="en-US" sz="18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Tarea)</a:t>
            </a:r>
            <a:endParaRPr lang="en-US" sz="18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Leisure Reading Books </a:t>
            </a:r>
            <a:r>
              <a:rPr lang="en-US" sz="18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800" dirty="0">
                <a:solidFill>
                  <a:srgbClr val="7030A0"/>
                </a:solidFill>
                <a:latin typeface="Bookman Old Style" pitchFamily="18" charset="0"/>
              </a:rPr>
              <a:t>Libros de 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lectura)</a:t>
            </a:r>
            <a:endParaRPr lang="en-US" sz="18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Students are also expected to keep a record of their tests and projects in their portfolios. Students will present portfolios during parent conferences. </a:t>
            </a:r>
            <a:r>
              <a:rPr lang="en-US" sz="18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1800" dirty="0">
                <a:solidFill>
                  <a:srgbClr val="7030A0"/>
                </a:solidFill>
                <a:latin typeface="Bookman Old Style" pitchFamily="18" charset="0"/>
              </a:rPr>
              <a:t>Los estudiantes también deben mantener un registro de sus proyectos y pruebas en sus 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carpetas.  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Los </a:t>
            </a:r>
            <a:r>
              <a:rPr lang="es-ES" sz="1800" dirty="0">
                <a:solidFill>
                  <a:srgbClr val="7030A0"/>
                </a:solidFill>
                <a:latin typeface="Bookman Old Style" pitchFamily="18" charset="0"/>
              </a:rPr>
              <a:t>estudiantes presentarán 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carpetas </a:t>
            </a:r>
            <a:r>
              <a:rPr lang="es-ES" sz="1800" dirty="0">
                <a:solidFill>
                  <a:srgbClr val="7030A0"/>
                </a:solidFill>
                <a:latin typeface="Bookman Old Style" pitchFamily="18" charset="0"/>
              </a:rPr>
              <a:t>durante las conferencias de padres</a:t>
            </a:r>
            <a:r>
              <a:rPr lang="es-ES" sz="1800" dirty="0" smtClean="0">
                <a:solidFill>
                  <a:srgbClr val="7030A0"/>
                </a:solidFill>
                <a:latin typeface="Bookman Old Style" pitchFamily="18" charset="0"/>
              </a:rPr>
              <a:t>.)</a:t>
            </a:r>
            <a:endParaRPr lang="es-ES" sz="1800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>
          <a:xfrm>
            <a:off x="1766247" y="318448"/>
            <a:ext cx="7010400" cy="838200"/>
          </a:xfrm>
        </p:spPr>
        <p:txBody>
          <a:bodyPr/>
          <a:lstStyle/>
          <a:p>
            <a:pPr marL="457200" indent="-457200" algn="ctr"/>
            <a: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7. Classroom Supplies Expectations</a:t>
            </a:r>
            <a:br>
              <a:rPr lang="en-US" sz="2800" b="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en-US" sz="2000" b="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b="0" dirty="0" smtClean="0">
                <a:solidFill>
                  <a:srgbClr val="7030A0"/>
                </a:solidFill>
                <a:latin typeface="Bookman Old Style" pitchFamily="18" charset="0"/>
              </a:rPr>
              <a:t>Expectativas de Materiales del Aula)</a:t>
            </a:r>
            <a:endParaRPr lang="en-US" sz="2000" b="0" dirty="0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4 spiral notebooks or composition books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4 cuadernos espirales o libros de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composición)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 set of index dividers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1 conjunto de divisores de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índice)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Pencil Sharpener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Sacapuntas)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Crayons/Color Pencils/Markers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Crayones/lápices/marcadores de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Color)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(6) 3-prong folders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(6) 3 clavijas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carpetas)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 inch binder with pocket cover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cuaderno de 1 pulgada con tapa de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bolsillo)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One box of tissues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Una caja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de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pañuelos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3 packs of notebook paper </a:t>
            </a:r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(</a:t>
            </a:r>
            <a:r>
              <a:rPr lang="es-ES" sz="2000" dirty="0">
                <a:solidFill>
                  <a:srgbClr val="7030A0"/>
                </a:solidFill>
                <a:latin typeface="Bookman Old Style" pitchFamily="18" charset="0"/>
              </a:rPr>
              <a:t>3 paquetes de papel de </a:t>
            </a:r>
            <a:r>
              <a:rPr lang="es-ES" sz="2000" dirty="0" smtClean="0">
                <a:solidFill>
                  <a:srgbClr val="7030A0"/>
                </a:solidFill>
                <a:latin typeface="Bookman Old Style" pitchFamily="18" charset="0"/>
              </a:rPr>
              <a:t>cuaderno)</a:t>
            </a:r>
            <a:endParaRPr lang="en-US" sz="20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457200" indent="-457200"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218</TotalTime>
  <Words>825</Words>
  <Application>Microsoft Office PowerPoint</Application>
  <PresentationFormat>On-screen Show (4:3)</PresentationFormat>
  <Paragraphs>103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Classroom expectations</vt:lpstr>
      <vt:lpstr>Welcome To 3rd Grade! (Bienvenidos a Tercer Grado!) </vt:lpstr>
      <vt:lpstr>Presentation Table of Contents (Presentación Tabla de Contenido) </vt:lpstr>
      <vt:lpstr>1. Getting to Know Your Teacher (Conocer a su Maestro)</vt:lpstr>
      <vt:lpstr>2. Curriculum Standards and Expectations (Expectativas y Estándares de Currículo)</vt:lpstr>
      <vt:lpstr>3. Classroom Expectations (Expectativas de la Clase)</vt:lpstr>
      <vt:lpstr>4. Behavior Expectations (Expectativas de Comportamiento)</vt:lpstr>
      <vt:lpstr>5. Homework Expectations (Expectativas de la Tarea)</vt:lpstr>
      <vt:lpstr>6. Organization Expectations (Expectativas de la Organización)</vt:lpstr>
      <vt:lpstr>7. Classroom Supplies Expectations (Expectativas de Materiales del Aula)</vt:lpstr>
      <vt:lpstr>8. Parent Communication Expectations (Expectativas de los padres de Comunicación) 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subject/>
  <dc:creator>Owner</dc:creator>
  <cp:keywords/>
  <dc:description/>
  <cp:lastModifiedBy>Owner</cp:lastModifiedBy>
  <cp:revision>75</cp:revision>
  <dcterms:created xsi:type="dcterms:W3CDTF">2012-08-19T04:45:21Z</dcterms:created>
  <dcterms:modified xsi:type="dcterms:W3CDTF">2012-08-20T01:02:43Z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